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0" r:id="rId4"/>
    <p:sldId id="267" r:id="rId5"/>
    <p:sldId id="268" r:id="rId6"/>
    <p:sldId id="272" r:id="rId7"/>
    <p:sldId id="271" r:id="rId8"/>
    <p:sldId id="285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599" autoAdjust="0"/>
  </p:normalViewPr>
  <p:slideViewPr>
    <p:cSldViewPr>
      <p:cViewPr varScale="1">
        <p:scale>
          <a:sx n="85" d="100"/>
          <a:sy n="85" d="100"/>
        </p:scale>
        <p:origin x="120" y="6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7/31/2017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7/31/2017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7/31/2017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7/31/2017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pbertling@Kyrene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tinyurl.com/Bertling6t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ltsci.weebly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 Science With Mr. Philip Bertling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Using The Scientific Method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/>
              <a:t>Question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Plan and conduct investigations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Use appropriate tools and techniques to gather data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Think critically and logically about relationships between evidence and explanations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Communicate results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http://science.phillipmartin.info/science_scientificmethod.gif">
            <a:extLst>
              <a:ext uri="{FF2B5EF4-FFF2-40B4-BE49-F238E27FC236}">
                <a16:creationId xmlns:a16="http://schemas.microsoft.com/office/drawing/2014/main" id="{CC021AFF-5BF2-47F9-B02E-CD66431E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2" y="2438400"/>
            <a:ext cx="4791075" cy="278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3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Structure &amp; Function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 in Living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Image result for animal cell">
            <a:extLst>
              <a:ext uri="{FF2B5EF4-FFF2-40B4-BE49-F238E27FC236}">
                <a16:creationId xmlns:a16="http://schemas.microsoft.com/office/drawing/2014/main" id="{A50C11EC-F8FF-4CA6-BE59-C704A711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971800"/>
            <a:ext cx="488538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Quarter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</a:rPr>
              <a:t>Human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Plants</a:t>
            </a:r>
            <a:r>
              <a:rPr lang="en-US" dirty="0"/>
              <a:t> </a:t>
            </a:r>
          </a:p>
        </p:txBody>
      </p:sp>
      <p:pic>
        <p:nvPicPr>
          <p:cNvPr id="6" name="Picture 1" descr="http://humanbody.phillipmartin.info/science_body_systems.gif">
            <a:extLst>
              <a:ext uri="{FF2B5EF4-FFF2-40B4-BE49-F238E27FC236}">
                <a16:creationId xmlns:a16="http://schemas.microsoft.com/office/drawing/2014/main" id="{8777F14D-B0A2-4437-8897-ED5649D1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379" y="2643187"/>
            <a:ext cx="2557047" cy="3333937"/>
          </a:xfrm>
          <a:prstGeom prst="rect">
            <a:avLst/>
          </a:prstGeom>
          <a:noFill/>
        </p:spPr>
      </p:pic>
      <p:pic>
        <p:nvPicPr>
          <p:cNvPr id="6146" name="Picture 2" descr="Image result for plants clipart">
            <a:extLst>
              <a:ext uri="{FF2B5EF4-FFF2-40B4-BE49-F238E27FC236}">
                <a16:creationId xmlns:a16="http://schemas.microsoft.com/office/drawing/2014/main" id="{15182353-C0A8-4A8B-A07E-38C74F5B3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2095500"/>
            <a:ext cx="29570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Quarter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1905000"/>
            <a:ext cx="2895599" cy="4267200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Animals</a:t>
            </a:r>
            <a:r>
              <a:rPr lang="en-US" dirty="0"/>
              <a:t>: Relate and describe the following structures of living organisms to their functions: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/>
              <a:t>R</a:t>
            </a:r>
            <a:r>
              <a:rPr lang="en-US" dirty="0"/>
              <a:t>espiration – gills, lungs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D</a:t>
            </a:r>
            <a:r>
              <a:rPr lang="en-US" dirty="0"/>
              <a:t>igestion – stomach, intestines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C</a:t>
            </a:r>
            <a:r>
              <a:rPr lang="en-US" dirty="0"/>
              <a:t>irculation – heart, veins, arteries, capillaries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L</a:t>
            </a:r>
            <a:r>
              <a:rPr lang="en-US" dirty="0"/>
              <a:t>ocomotion – muscles, skeleton</a:t>
            </a:r>
          </a:p>
          <a:p>
            <a:endParaRPr lang="en-US" dirty="0"/>
          </a:p>
        </p:txBody>
      </p:sp>
      <p:pic>
        <p:nvPicPr>
          <p:cNvPr id="5" name="Picture 1" descr="http://humanbody.phillipmartin.info/science_body_parts.gif">
            <a:extLst>
              <a:ext uri="{FF2B5EF4-FFF2-40B4-BE49-F238E27FC236}">
                <a16:creationId xmlns:a16="http://schemas.microsoft.com/office/drawing/2014/main" id="{97AE8F18-E8E7-41E3-A0FF-BE167B7E4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2" y="2534710"/>
            <a:ext cx="3200397" cy="3007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344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/>
              <a:t>D</a:t>
            </a:r>
            <a:r>
              <a:rPr lang="en-US" dirty="0"/>
              <a:t>escribe how the nervous system interacts with these systems: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Respiration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Digestion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Circulation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Locomotion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E</a:t>
            </a:r>
            <a:r>
              <a:rPr lang="en-US" dirty="0"/>
              <a:t>xplain how the human body contracts and fights illnesses and diseases.</a:t>
            </a:r>
          </a:p>
          <a:p>
            <a:endParaRPr lang="en-US" dirty="0"/>
          </a:p>
        </p:txBody>
      </p:sp>
      <p:pic>
        <p:nvPicPr>
          <p:cNvPr id="5" name="Picture 1" descr="http://humanbody.phillipmartin.info/science_nervous_system.gif">
            <a:extLst>
              <a:ext uri="{FF2B5EF4-FFF2-40B4-BE49-F238E27FC236}">
                <a16:creationId xmlns:a16="http://schemas.microsoft.com/office/drawing/2014/main" id="{54CD49D1-5AE8-47C7-B784-5295F610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612" y="1600200"/>
            <a:ext cx="1983055" cy="4158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8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Quarter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Plants</a:t>
            </a:r>
            <a:r>
              <a:rPr lang="en-US" dirty="0"/>
              <a:t>: Relate and describe the following structures of living organisms to their functions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/>
              <a:t>T</a:t>
            </a:r>
            <a:r>
              <a:rPr lang="en-US" sz="4800" dirty="0"/>
              <a:t>ranspiration – stomata, roots, xylem, phloem</a:t>
            </a:r>
          </a:p>
          <a:p>
            <a:pPr>
              <a:buFont typeface="Wingdings" pitchFamily="2" charset="2"/>
              <a:buChar char="v"/>
            </a:pPr>
            <a:r>
              <a:rPr lang="en-US" sz="6000" dirty="0"/>
              <a:t>A</a:t>
            </a:r>
            <a:r>
              <a:rPr lang="en-US" sz="4800" dirty="0"/>
              <a:t>bsorption – roots, xylem, phloem</a:t>
            </a:r>
          </a:p>
          <a:p>
            <a:pPr>
              <a:buFont typeface="Wingdings" pitchFamily="2" charset="2"/>
              <a:buChar char="v"/>
            </a:pPr>
            <a:r>
              <a:rPr lang="en-US" sz="6000" dirty="0"/>
              <a:t>R</a:t>
            </a:r>
            <a:r>
              <a:rPr lang="en-US" sz="4800" dirty="0"/>
              <a:t>esponse to stimulus (phototropism, hydrotropism, geotropism) – roots, xylem, phloem </a:t>
            </a:r>
          </a:p>
        </p:txBody>
      </p:sp>
      <p:pic>
        <p:nvPicPr>
          <p:cNvPr id="5" name="Picture 1" descr="http://science.phillipmartin.info/science_plant_cycle.gif">
            <a:extLst>
              <a:ext uri="{FF2B5EF4-FFF2-40B4-BE49-F238E27FC236}">
                <a16:creationId xmlns:a16="http://schemas.microsoft.com/office/drawing/2014/main" id="{06C47FB0-0A40-4355-808D-F87918A1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35" y="3886200"/>
            <a:ext cx="5021451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5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Quarter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Energy &amp; Science and It’s Impact on Society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/>
              <a:t>Renewable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/>
              <a:t>Nonrenewable</a:t>
            </a:r>
          </a:p>
          <a:p>
            <a:pPr>
              <a:buFont typeface="Wingdings" pitchFamily="2" charset="2"/>
              <a:buChar char="v"/>
            </a:pPr>
            <a:r>
              <a:rPr lang="en-US" sz="4400" b="1" dirty="0"/>
              <a:t>Transfer of   </a:t>
            </a:r>
            <a:br>
              <a:rPr lang="en-US" sz="4400" b="1" dirty="0"/>
            </a:br>
            <a:r>
              <a:rPr lang="en-US" sz="4400" b="1" dirty="0"/>
              <a:t>   energy</a:t>
            </a:r>
          </a:p>
        </p:txBody>
      </p:sp>
      <p:pic>
        <p:nvPicPr>
          <p:cNvPr id="7170" name="Picture 2" descr="Image result for dam clipart">
            <a:extLst>
              <a:ext uri="{FF2B5EF4-FFF2-40B4-BE49-F238E27FC236}">
                <a16:creationId xmlns:a16="http://schemas.microsoft.com/office/drawing/2014/main" id="{67A47EE3-8F82-4737-BA82-740AEF6C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405032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1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Quarter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7200" dirty="0">
                <a:solidFill>
                  <a:srgbClr val="FFFF00"/>
                </a:solidFill>
              </a:rPr>
              <a:t>Energy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/>
              <a:t>Renewable and nonrenewable resources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/>
              <a:t>Ways energy can be stored and transformed</a:t>
            </a:r>
          </a:p>
          <a:p>
            <a:pPr>
              <a:buFont typeface="Wingdings" pitchFamily="2" charset="2"/>
              <a:buChar char="v"/>
            </a:pPr>
            <a:r>
              <a:rPr lang="en-US" sz="4800" dirty="0"/>
              <a:t>How thermal energy can be transferred</a:t>
            </a:r>
          </a:p>
        </p:txBody>
      </p:sp>
      <p:sp>
        <p:nvSpPr>
          <p:cNvPr id="5" name="AutoShape 2" descr="Image result for renewable energy clipart">
            <a:extLst>
              <a:ext uri="{FF2B5EF4-FFF2-40B4-BE49-F238E27FC236}">
                <a16:creationId xmlns:a16="http://schemas.microsoft.com/office/drawing/2014/main" id="{B805AA9C-46DD-4A0F-A387-46A345A3A7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7538" y="2176463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Image result for energy transfer clipart">
            <a:extLst>
              <a:ext uri="{FF2B5EF4-FFF2-40B4-BE49-F238E27FC236}">
                <a16:creationId xmlns:a16="http://schemas.microsoft.com/office/drawing/2014/main" id="{C4B0E3BD-6B51-403B-9A2F-C77CCC86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2176463"/>
            <a:ext cx="56673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13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 Quarter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6000" dirty="0"/>
              <a:t>C</a:t>
            </a:r>
            <a:r>
              <a:rPr lang="en-US" sz="4800" dirty="0"/>
              <a:t>ompare the pros and cons of alternate energy sources and the technology behind them.</a:t>
            </a:r>
          </a:p>
          <a:p>
            <a:pPr>
              <a:buFont typeface="Wingdings" pitchFamily="2" charset="2"/>
              <a:buChar char="v"/>
            </a:pPr>
            <a:r>
              <a:rPr lang="en-US" sz="6000" dirty="0"/>
              <a:t>E</a:t>
            </a:r>
            <a:r>
              <a:rPr lang="en-US" sz="4800" dirty="0"/>
              <a:t>xplain why all energy sources should be conserved.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4400" b="1" dirty="0"/>
          </a:p>
        </p:txBody>
      </p:sp>
      <p:pic>
        <p:nvPicPr>
          <p:cNvPr id="6" name="Picture 4" descr="Image result for renewable energy clipart">
            <a:extLst>
              <a:ext uri="{FF2B5EF4-FFF2-40B4-BE49-F238E27FC236}">
                <a16:creationId xmlns:a16="http://schemas.microsoft.com/office/drawing/2014/main" id="{4249EEBE-078C-4EAD-9834-E2CB1C7A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60" y="2205771"/>
            <a:ext cx="42203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FF00"/>
                </a:solidFill>
              </a:rPr>
              <a:t>Earth’s Processes</a:t>
            </a: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solidFill>
                  <a:srgbClr val="FFFF00"/>
                </a:solidFill>
              </a:rPr>
              <a:t> and Systems</a:t>
            </a:r>
            <a:endParaRPr lang="en-US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4" y="1905000"/>
            <a:ext cx="4952998" cy="426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/>
              <a:t>D</a:t>
            </a:r>
            <a:r>
              <a:rPr lang="en-US" sz="4400" dirty="0"/>
              <a:t>escribe layers of </a:t>
            </a:r>
            <a:br>
              <a:rPr lang="en-US" sz="4400" dirty="0"/>
            </a:br>
            <a:r>
              <a:rPr lang="en-US" sz="4400" dirty="0"/>
              <a:t>    the atmosphere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/>
              <a:t>S</a:t>
            </a:r>
            <a:r>
              <a:rPr lang="en-US" sz="4400" dirty="0"/>
              <a:t>tructures of lakes,   </a:t>
            </a:r>
            <a:br>
              <a:rPr lang="en-US" sz="4400" dirty="0"/>
            </a:br>
            <a:r>
              <a:rPr lang="en-US" sz="4400" dirty="0"/>
              <a:t>    rivers, oceans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/>
              <a:t>W</a:t>
            </a:r>
            <a:r>
              <a:rPr lang="en-US" sz="4400" dirty="0"/>
              <a:t>ater cycle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/>
              <a:t>W</a:t>
            </a:r>
            <a:r>
              <a:rPr lang="en-US" sz="4400" dirty="0"/>
              <a:t>eather</a:t>
            </a:r>
          </a:p>
          <a:p>
            <a:pPr>
              <a:buFont typeface="Wingdings" pitchFamily="2" charset="2"/>
              <a:buChar char="v"/>
            </a:pPr>
            <a:endParaRPr lang="en-US" sz="4400" b="1" dirty="0"/>
          </a:p>
        </p:txBody>
      </p:sp>
      <p:pic>
        <p:nvPicPr>
          <p:cNvPr id="10242" name="Picture 2" descr="Image result for water cycle clipart">
            <a:extLst>
              <a:ext uri="{FF2B5EF4-FFF2-40B4-BE49-F238E27FC236}">
                <a16:creationId xmlns:a16="http://schemas.microsoft.com/office/drawing/2014/main" id="{8ADFF28E-3F6A-41FC-9C9F-88A13740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95" y="3810000"/>
            <a:ext cx="46386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6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Me…</a:t>
            </a:r>
          </a:p>
        </p:txBody>
      </p:sp>
      <p:pic>
        <p:nvPicPr>
          <p:cNvPr id="1034" name="Picture 10" descr="Image result for Iowa clipart">
            <a:extLst>
              <a:ext uri="{FF2B5EF4-FFF2-40B4-BE49-F238E27FC236}">
                <a16:creationId xmlns:a16="http://schemas.microsoft.com/office/drawing/2014/main" id="{589105FB-EE63-4D3E-913B-FD242F17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82" y="1805397"/>
            <a:ext cx="3024445" cy="201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C8A0AA-73DA-4EF7-A012-B4A0745C1870}"/>
              </a:ext>
            </a:extLst>
          </p:cNvPr>
          <p:cNvSpPr txBox="1"/>
          <p:nvPr/>
        </p:nvSpPr>
        <p:spPr>
          <a:xfrm>
            <a:off x="1217612" y="2590800"/>
            <a:ext cx="270458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Iowa Born &amp; Raised </a:t>
            </a:r>
          </a:p>
        </p:txBody>
      </p:sp>
      <p:pic>
        <p:nvPicPr>
          <p:cNvPr id="1038" name="Picture 14" descr="Image result for Arrow clipart">
            <a:extLst>
              <a:ext uri="{FF2B5EF4-FFF2-40B4-BE49-F238E27FC236}">
                <a16:creationId xmlns:a16="http://schemas.microsoft.com/office/drawing/2014/main" id="{58A8C766-B414-42C0-AB3A-BA851FB7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4579">
            <a:off x="4099446" y="2172074"/>
            <a:ext cx="615721" cy="4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Iowa hawkeye clipart">
            <a:extLst>
              <a:ext uri="{FF2B5EF4-FFF2-40B4-BE49-F238E27FC236}">
                <a16:creationId xmlns:a16="http://schemas.microsoft.com/office/drawing/2014/main" id="{AF4A2372-64C6-4C70-B86C-03954908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45" y="1437194"/>
            <a:ext cx="2307211" cy="23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6FD11-A1DD-4DAA-9C35-60D1BA3FD9F3}"/>
              </a:ext>
            </a:extLst>
          </p:cNvPr>
          <p:cNvSpPr txBox="1"/>
          <p:nvPr/>
        </p:nvSpPr>
        <p:spPr>
          <a:xfrm>
            <a:off x="4189412" y="3120975"/>
            <a:ext cx="33361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Generation Iowa Grad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8D39C-5494-448A-9FFC-33021D5EE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54" y="4461656"/>
            <a:ext cx="2514305" cy="1676204"/>
          </a:xfrm>
          <a:prstGeom prst="rect">
            <a:avLst/>
          </a:prstGeom>
        </p:spPr>
      </p:pic>
      <p:pic>
        <p:nvPicPr>
          <p:cNvPr id="16" name="Picture 14" descr="Image result for Arrow clipart">
            <a:extLst>
              <a:ext uri="{FF2B5EF4-FFF2-40B4-BE49-F238E27FC236}">
                <a16:creationId xmlns:a16="http://schemas.microsoft.com/office/drawing/2014/main" id="{9E68DE19-234D-4BF1-804D-8AB13C20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4579">
            <a:off x="6852862" y="2255639"/>
            <a:ext cx="615721" cy="4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Georgia">
            <a:extLst>
              <a:ext uri="{FF2B5EF4-FFF2-40B4-BE49-F238E27FC236}">
                <a16:creationId xmlns:a16="http://schemas.microsoft.com/office/drawing/2014/main" id="{29A6B917-5A9F-46E9-8538-B779474A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51" y="1610068"/>
            <a:ext cx="2316353" cy="24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masters">
            <a:extLst>
              <a:ext uri="{FF2B5EF4-FFF2-40B4-BE49-F238E27FC236}">
                <a16:creationId xmlns:a16="http://schemas.microsoft.com/office/drawing/2014/main" id="{F5EC096D-2EB1-4163-8064-4FAEF153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13" y="1857159"/>
            <a:ext cx="766762" cy="9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93EB71-10A6-4648-A280-A5F5F08151CA}"/>
              </a:ext>
            </a:extLst>
          </p:cNvPr>
          <p:cNvSpPr txBox="1"/>
          <p:nvPr/>
        </p:nvSpPr>
        <p:spPr>
          <a:xfrm>
            <a:off x="8401085" y="2795111"/>
            <a:ext cx="17659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Augusta, GA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11 Years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3625F8-F1F6-4B5B-96C3-E0216D99FE91}"/>
              </a:ext>
            </a:extLst>
          </p:cNvPr>
          <p:cNvSpPr/>
          <p:nvPr/>
        </p:nvSpPr>
        <p:spPr>
          <a:xfrm>
            <a:off x="9540160" y="2468832"/>
            <a:ext cx="168840" cy="1219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F917F0-46D0-49F8-9DC5-72BC8FC27790}"/>
              </a:ext>
            </a:extLst>
          </p:cNvPr>
          <p:cNvCxnSpPr>
            <a:cxnSpLocks/>
          </p:cNvCxnSpPr>
          <p:nvPr/>
        </p:nvCxnSpPr>
        <p:spPr>
          <a:xfrm flipV="1">
            <a:off x="9284068" y="2590800"/>
            <a:ext cx="315544" cy="31466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4" descr="Image result for Arrow clipart">
            <a:extLst>
              <a:ext uri="{FF2B5EF4-FFF2-40B4-BE49-F238E27FC236}">
                <a16:creationId xmlns:a16="http://schemas.microsoft.com/office/drawing/2014/main" id="{891C2D17-3477-4F69-8222-DBF32729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9257">
            <a:off x="9927857" y="3801020"/>
            <a:ext cx="615721" cy="4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arizona">
            <a:extLst>
              <a:ext uri="{FF2B5EF4-FFF2-40B4-BE49-F238E27FC236}">
                <a16:creationId xmlns:a16="http://schemas.microsoft.com/office/drawing/2014/main" id="{5D6CD415-AA29-4577-A5F1-0FC4F8520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54" y="4195423"/>
            <a:ext cx="2202310" cy="25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04EC2F-063E-4699-A262-DE5074106867}"/>
              </a:ext>
            </a:extLst>
          </p:cNvPr>
          <p:cNvSpPr txBox="1"/>
          <p:nvPr/>
        </p:nvSpPr>
        <p:spPr>
          <a:xfrm>
            <a:off x="8429028" y="4994945"/>
            <a:ext cx="146944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Arizona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June 2017 </a:t>
            </a:r>
          </a:p>
        </p:txBody>
      </p:sp>
      <p:pic>
        <p:nvPicPr>
          <p:cNvPr id="28" name="Picture 14" descr="Image result for Arrow clipart">
            <a:extLst>
              <a:ext uri="{FF2B5EF4-FFF2-40B4-BE49-F238E27FC236}">
                <a16:creationId xmlns:a16="http://schemas.microsoft.com/office/drawing/2014/main" id="{ECD692D5-0607-4977-A28E-3397F316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9415">
            <a:off x="7394126" y="4882202"/>
            <a:ext cx="615721" cy="4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B087CD-8EBA-406A-9F98-9DE41F0C5CE9}"/>
              </a:ext>
            </a:extLst>
          </p:cNvPr>
          <p:cNvSpPr txBox="1"/>
          <p:nvPr/>
        </p:nvSpPr>
        <p:spPr>
          <a:xfrm>
            <a:off x="5213374" y="4071190"/>
            <a:ext cx="16343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My Family</a:t>
            </a:r>
          </a:p>
        </p:txBody>
      </p:sp>
      <p:pic>
        <p:nvPicPr>
          <p:cNvPr id="30" name="Picture 14" descr="Image result for Arrow clipart">
            <a:extLst>
              <a:ext uri="{FF2B5EF4-FFF2-40B4-BE49-F238E27FC236}">
                <a16:creationId xmlns:a16="http://schemas.microsoft.com/office/drawing/2014/main" id="{0ACAF3CD-7FD1-4CA1-A4FB-C66FE288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9415">
            <a:off x="3873804" y="5086565"/>
            <a:ext cx="615721" cy="4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C34B022-84DB-45A4-A9A7-DCCECFE557A0}"/>
              </a:ext>
            </a:extLst>
          </p:cNvPr>
          <p:cNvSpPr txBox="1"/>
          <p:nvPr/>
        </p:nvSpPr>
        <p:spPr>
          <a:xfrm>
            <a:off x="714621" y="4036221"/>
            <a:ext cx="28506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What I Do For Fun</a:t>
            </a:r>
          </a:p>
        </p:txBody>
      </p:sp>
      <p:pic>
        <p:nvPicPr>
          <p:cNvPr id="1048" name="Picture 24" descr="Image result for weights">
            <a:extLst>
              <a:ext uri="{FF2B5EF4-FFF2-40B4-BE49-F238E27FC236}">
                <a16:creationId xmlns:a16="http://schemas.microsoft.com/office/drawing/2014/main" id="{F092B3B5-0760-4CFC-8EE0-824ACCEE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9" y="4335589"/>
            <a:ext cx="1352680" cy="13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Mountain bike">
            <a:extLst>
              <a:ext uri="{FF2B5EF4-FFF2-40B4-BE49-F238E27FC236}">
                <a16:creationId xmlns:a16="http://schemas.microsoft.com/office/drawing/2014/main" id="{D7315A10-7C57-46B6-9869-2CBA9B06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47" y="5181600"/>
            <a:ext cx="1456884" cy="14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Plants pot tomato">
            <a:extLst>
              <a:ext uri="{FF2B5EF4-FFF2-40B4-BE49-F238E27FC236}">
                <a16:creationId xmlns:a16="http://schemas.microsoft.com/office/drawing/2014/main" id="{8CE76047-60F1-4ED0-BEBB-2BF265DE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27" y="4381567"/>
            <a:ext cx="1253077" cy="187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 animBg="1"/>
      <p:bldP spid="15" grpId="0"/>
      <p:bldP spid="17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0" y="1704975"/>
            <a:ext cx="441959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</a:rPr>
              <a:t>Science in Personal and Social Perspectives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225" y="1583592"/>
            <a:ext cx="4419598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D</a:t>
            </a:r>
            <a:r>
              <a:rPr lang="en-US" dirty="0"/>
              <a:t>escribe the interactions between human populations, natural hazards, and the environment.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U</a:t>
            </a:r>
            <a:r>
              <a:rPr lang="en-US" dirty="0"/>
              <a:t>nderstand the impact of technology.</a:t>
            </a:r>
          </a:p>
        </p:txBody>
      </p:sp>
      <p:pic>
        <p:nvPicPr>
          <p:cNvPr id="11266" name="Picture 2" descr="Image result for pollution">
            <a:extLst>
              <a:ext uri="{FF2B5EF4-FFF2-40B4-BE49-F238E27FC236}">
                <a16:creationId xmlns:a16="http://schemas.microsoft.com/office/drawing/2014/main" id="{74F6D443-4839-4EAB-B29C-D7C48063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3352800"/>
            <a:ext cx="2057400" cy="31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pollution">
            <a:extLst>
              <a:ext uri="{FF2B5EF4-FFF2-40B4-BE49-F238E27FC236}">
                <a16:creationId xmlns:a16="http://schemas.microsoft.com/office/drawing/2014/main" id="{981326C8-A9BB-41BD-A490-F7BF4D5E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4235450"/>
            <a:ext cx="98202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1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6E0A-0357-4A3C-8168-47E72A40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B85D-F47F-448D-A0DB-BAB2B218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7086598" cy="4267200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pbertling@Kyrene.org</a:t>
            </a:r>
            <a:r>
              <a:rPr lang="en-US" sz="3600" dirty="0"/>
              <a:t> or call</a:t>
            </a:r>
          </a:p>
          <a:p>
            <a:r>
              <a:rPr lang="en-US" sz="3600" dirty="0"/>
              <a:t>(480) </a:t>
            </a:r>
            <a:r>
              <a:rPr lang="en-US" sz="3600" dirty="0" smtClean="0"/>
              <a:t>541-6000</a:t>
            </a:r>
            <a:endParaRPr lang="en-US" sz="3600" dirty="0"/>
          </a:p>
          <a:p>
            <a:r>
              <a:rPr lang="en-US" sz="3600" dirty="0"/>
              <a:t>Remind App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Text @kh3e3f to the number 81010</a:t>
            </a:r>
          </a:p>
          <a:p>
            <a:r>
              <a:rPr lang="en-US" dirty="0"/>
              <a:t>They’ll receive a welcome text from Remind.</a:t>
            </a:r>
            <a:br>
              <a:rPr lang="en-US" dirty="0"/>
            </a:br>
            <a:r>
              <a:rPr lang="en-US" dirty="0"/>
              <a:t>If anyone has trouble with 81010, they can try texting @kh3e3f to (706) 813-4182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2" name="Picture 4" descr="Image result for remind">
            <a:extLst>
              <a:ext uri="{FF2B5EF4-FFF2-40B4-BE49-F238E27FC236}">
                <a16:creationId xmlns:a16="http://schemas.microsoft.com/office/drawing/2014/main" id="{DB376CB9-71AB-49CE-A9AB-87686011B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743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40FD21-BA8C-482E-9147-DBA1F87A0762}"/>
              </a:ext>
            </a:extLst>
          </p:cNvPr>
          <p:cNvCxnSpPr>
            <a:cxnSpLocks/>
            <a:endCxn id="2052" idx="1"/>
          </p:cNvCxnSpPr>
          <p:nvPr/>
        </p:nvCxnSpPr>
        <p:spPr>
          <a:xfrm flipV="1">
            <a:off x="4189412" y="3314700"/>
            <a:ext cx="1219200" cy="312127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ED0AF774-2A19-4927-B2B6-8A6B7AAA2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1828800"/>
            <a:ext cx="2686425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57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7B1C2-8942-4F15-90B5-5BCA0B8CC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5486398" cy="4267200"/>
          </a:xfrm>
        </p:spPr>
        <p:txBody>
          <a:bodyPr>
            <a:normAutofit/>
          </a:bodyPr>
          <a:lstStyle/>
          <a:p>
            <a:r>
              <a:rPr lang="en-US" sz="4000" dirty="0"/>
              <a:t>Planners </a:t>
            </a:r>
          </a:p>
          <a:p>
            <a:r>
              <a:rPr lang="en-US" sz="4000" dirty="0"/>
              <a:t>Whiteboard</a:t>
            </a:r>
          </a:p>
          <a:p>
            <a:r>
              <a:rPr lang="en-US" sz="4000" dirty="0"/>
              <a:t>Website </a:t>
            </a:r>
            <a:endParaRPr lang="en-US" sz="4000" dirty="0" smtClean="0"/>
          </a:p>
          <a:p>
            <a:r>
              <a:rPr lang="en-US" sz="4400" b="1" dirty="0" smtClean="0">
                <a:hlinkClick r:id="rId2"/>
              </a:rPr>
              <a:t>https</a:t>
            </a:r>
            <a:r>
              <a:rPr lang="en-US" sz="4400" b="1" dirty="0">
                <a:hlinkClick r:id="rId2"/>
              </a:rPr>
              <a:t>://tinyurl.com/Bertling6th</a:t>
            </a:r>
            <a:r>
              <a:rPr lang="en-US" sz="4400" b="1" dirty="0"/>
              <a:t> </a:t>
            </a:r>
            <a:endParaRPr lang="en-US" sz="6600" dirty="0"/>
          </a:p>
        </p:txBody>
      </p:sp>
      <p:pic>
        <p:nvPicPr>
          <p:cNvPr id="3074" name="Picture 2" descr="Image result for homework cartoon funny">
            <a:extLst>
              <a:ext uri="{FF2B5EF4-FFF2-40B4-BE49-F238E27FC236}">
                <a16:creationId xmlns:a16="http://schemas.microsoft.com/office/drawing/2014/main" id="{1FF53834-79FF-4005-A36A-E5BE2040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1981200"/>
            <a:ext cx="48006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7" name="Picture 6" descr="C:\My Documents\ed5.gif">
            <a:extLst>
              <a:ext uri="{FF2B5EF4-FFF2-40B4-BE49-F238E27FC236}">
                <a16:creationId xmlns:a16="http://schemas.microsoft.com/office/drawing/2014/main" id="{4B732306-6DFB-4E3A-A5D2-BC6F38DA5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63" y="1600200"/>
            <a:ext cx="4838699" cy="2885463"/>
          </a:xfrm>
          <a:prstGeom prst="rect">
            <a:avLst/>
          </a:prstGeom>
          <a:noFill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1F1599D-BC36-468B-A59C-F3A2E5E2D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657" y="4191000"/>
            <a:ext cx="9220198" cy="191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>
                <a:latin typeface="Comic Sans MS" pitchFamily="66" charset="0"/>
              </a:rPr>
              <a:t>It’s important to check the whiteboard everyday.  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Class assignments will be written in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blue</a:t>
            </a:r>
            <a:r>
              <a:rPr lang="en-US" b="1" dirty="0">
                <a:latin typeface="Comic Sans MS" pitchFamily="66" charset="0"/>
              </a:rPr>
              <a:t>,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homework assignments will be written in </a:t>
            </a:r>
            <a:r>
              <a:rPr lang="en-US" b="1" dirty="0">
                <a:solidFill>
                  <a:srgbClr val="33CC33"/>
                </a:solidFill>
                <a:latin typeface="Comic Sans MS" pitchFamily="66" charset="0"/>
              </a:rPr>
              <a:t>green</a:t>
            </a:r>
            <a:r>
              <a:rPr lang="en-US" b="1" dirty="0">
                <a:latin typeface="Comic Sans MS" pitchFamily="66" charset="0"/>
              </a:rPr>
              <a:t>, </a:t>
            </a:r>
          </a:p>
          <a:p>
            <a:pPr algn="ctr" eaLnBrk="0" hangingPunct="0"/>
            <a:r>
              <a:rPr lang="en-US" b="1" dirty="0">
                <a:latin typeface="Comic Sans MS" pitchFamily="66" charset="0"/>
              </a:rPr>
              <a:t>and tests will be written in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US" b="1" dirty="0">
                <a:latin typeface="Comic Sans MS" pitchFamily="66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DCAB91-ABA1-4F11-BA31-9727F00EC425}"/>
              </a:ext>
            </a:extLst>
          </p:cNvPr>
          <p:cNvSpPr/>
          <p:nvPr/>
        </p:nvSpPr>
        <p:spPr>
          <a:xfrm>
            <a:off x="3808412" y="4191000"/>
            <a:ext cx="46482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4" y="1905000"/>
            <a:ext cx="4419599" cy="4267200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Projects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Projects are marked down 10% each day for three days.  After three days it’s a zero.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Test Study Guides and Notes </a:t>
            </a:r>
            <a:r>
              <a:rPr lang="en-US" dirty="0"/>
              <a:t>are provided for test.  In most cases the study guides or notes are given a week before the tests.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Homework and Class work</a:t>
            </a:r>
          </a:p>
          <a:p>
            <a:r>
              <a:rPr lang="en-US" dirty="0"/>
              <a:t>Full credit can be earned for work submitted on time.</a:t>
            </a:r>
          </a:p>
          <a:p>
            <a:r>
              <a:rPr lang="en-US" sz="3600" b="1" u="sng" dirty="0">
                <a:solidFill>
                  <a:srgbClr val="FF0000"/>
                </a:solidFill>
              </a:rPr>
              <a:t>Any work submitted after one day will </a:t>
            </a:r>
            <a:r>
              <a:rPr lang="en-US" sz="3600" b="1" u="sng">
                <a:solidFill>
                  <a:srgbClr val="FF0000"/>
                </a:solidFill>
              </a:rPr>
              <a:t>receive </a:t>
            </a:r>
            <a:r>
              <a:rPr lang="en-US" sz="3600" b="1" u="sng" smtClean="0">
                <a:solidFill>
                  <a:srgbClr val="FF0000"/>
                </a:solidFill>
              </a:rPr>
              <a:t>1/2 </a:t>
            </a:r>
            <a:r>
              <a:rPr lang="en-US" sz="3600" b="1" u="sng" dirty="0" smtClean="0">
                <a:solidFill>
                  <a:srgbClr val="FF0000"/>
                </a:solidFill>
              </a:rPr>
              <a:t>credit.</a:t>
            </a:r>
            <a:endParaRPr lang="en-US" sz="3600" b="1" u="sng" dirty="0">
              <a:solidFill>
                <a:srgbClr val="FF0000"/>
              </a:solidFill>
            </a:endParaRPr>
          </a:p>
          <a:p>
            <a:r>
              <a:rPr lang="en-US" dirty="0"/>
              <a:t>Any work two or more days late will receive a </a:t>
            </a:r>
            <a:r>
              <a:rPr lang="en-US" dirty="0" smtClean="0"/>
              <a:t>zero.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6E28-53A8-46F7-8B4B-E21DA65A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6E4B-0B88-4B92-BBAE-F52F36890C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Grades are weighted.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80%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Assessment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Tests &amp; Quizzes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Projects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Lab Reports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20% </a:t>
            </a:r>
            <a:r>
              <a:rPr lang="en-US" sz="3200" dirty="0">
                <a:solidFill>
                  <a:schemeClr val="accent5"/>
                </a:solidFill>
              </a:rPr>
              <a:t>Class Work and Homework</a:t>
            </a:r>
          </a:p>
          <a:p>
            <a:endParaRPr lang="en-US" dirty="0"/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7EF7B96B-167C-4609-B0D2-B69F0A37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926492"/>
            <a:ext cx="5453062" cy="36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09490-02A3-45B5-816D-A48F5E86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Personal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A408-A5D2-4FCB-BAE9-59E11A78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041" y="1567962"/>
            <a:ext cx="9372599" cy="1066800"/>
          </a:xfrm>
        </p:spPr>
        <p:txBody>
          <a:bodyPr>
            <a:normAutofit/>
          </a:bodyPr>
          <a:lstStyle/>
          <a:p>
            <a:r>
              <a:rPr lang="en-US" sz="4800" dirty="0">
                <a:hlinkClick r:id="rId2"/>
              </a:rPr>
              <a:t>http://altsci.weebly.com/</a:t>
            </a:r>
            <a:r>
              <a:rPr lang="en-US" sz="48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E1729-7457-4B31-AA5B-35143DEB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4812" y="2286000"/>
            <a:ext cx="8991600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you will find videos, I’ve personally created, for students to watch prior to class or post class &amp; many additional resources. </a:t>
            </a:r>
          </a:p>
          <a:p>
            <a:r>
              <a:rPr lang="en-US" dirty="0">
                <a:solidFill>
                  <a:srgbClr val="FFFF00"/>
                </a:solidFill>
              </a:rPr>
              <a:t>I do this for the following reasons…</a:t>
            </a:r>
          </a:p>
          <a:p>
            <a:r>
              <a:rPr lang="en-US" dirty="0"/>
              <a:t>&gt; It maximizes my lab time if students come in prepared for lab to be conducted immediately with notes setup and background information already present.</a:t>
            </a:r>
          </a:p>
          <a:p>
            <a:r>
              <a:rPr lang="en-US" dirty="0"/>
              <a:t>&gt; It allows me to differentiate to accommodate student needs and also provides support when students are absent.</a:t>
            </a:r>
          </a:p>
          <a:p>
            <a:r>
              <a:rPr lang="en-US" dirty="0"/>
              <a:t>&gt; Parents and guardians can watch videos to see what their child is learning and provide </a:t>
            </a:r>
            <a:r>
              <a:rPr lang="en-US" dirty="0" smtClean="0"/>
              <a:t>their own additional support.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28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1866-A1D0-4D1D-9180-BE544E35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Absent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57CD-DD00-4D96-B961-9DA7D5CD9C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Students who are absent should check the website or their agendas for details.  </a:t>
            </a:r>
            <a:r>
              <a:rPr lang="en-US" dirty="0">
                <a:solidFill>
                  <a:srgbClr val="FF0000"/>
                </a:solidFill>
              </a:rPr>
              <a:t>You receive one day to make up work for each day you are absent.  </a:t>
            </a:r>
            <a:r>
              <a:rPr lang="en-US" dirty="0">
                <a:solidFill>
                  <a:srgbClr val="FFFF00"/>
                </a:solidFill>
              </a:rPr>
              <a:t>We do make exceptions</a:t>
            </a:r>
            <a:r>
              <a:rPr lang="en-US" dirty="0"/>
              <a:t>.</a:t>
            </a:r>
          </a:p>
          <a:p>
            <a:r>
              <a:rPr lang="en-US" dirty="0"/>
              <a:t>  If students are gone for a few days please notify the teachers and office ahead of time.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FF87D-5FB1-4D40-A166-74A4720D07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L7\AppData\Local\Microsoft\Windows\Temporary Internet Files\Content.IE5\RUM0BPMF\MC900433824[1].png">
            <a:extLst>
              <a:ext uri="{FF2B5EF4-FFF2-40B4-BE49-F238E27FC236}">
                <a16:creationId xmlns:a16="http://schemas.microsoft.com/office/drawing/2014/main" id="{8F2D37E7-5D94-49C6-BBA6-7AECA1B8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2590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2557</TotalTime>
  <Words>610</Words>
  <Application>Microsoft Office PowerPoint</Application>
  <PresentationFormat>Custom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Comic Sans MS</vt:lpstr>
      <vt:lpstr>Consolas</vt:lpstr>
      <vt:lpstr>Corbel</vt:lpstr>
      <vt:lpstr>Wingdings</vt:lpstr>
      <vt:lpstr>Chalkboard 16x9</vt:lpstr>
      <vt:lpstr>6th Grade Science With Mr. Philip Bertling</vt:lpstr>
      <vt:lpstr>About Me…</vt:lpstr>
      <vt:lpstr>Contact Information</vt:lpstr>
      <vt:lpstr>Homework</vt:lpstr>
      <vt:lpstr>Homework</vt:lpstr>
      <vt:lpstr>Projects </vt:lpstr>
      <vt:lpstr>Grades </vt:lpstr>
      <vt:lpstr>My Personal Website</vt:lpstr>
      <vt:lpstr>If Absent  </vt:lpstr>
      <vt:lpstr>When Using The Scientific Method We…</vt:lpstr>
      <vt:lpstr>1st Quarter</vt:lpstr>
      <vt:lpstr>2nd  Quarter</vt:lpstr>
      <vt:lpstr>2nd  Quarter</vt:lpstr>
      <vt:lpstr>2nd Quarter </vt:lpstr>
      <vt:lpstr>2nd Quarter </vt:lpstr>
      <vt:lpstr>3rd  Quarter </vt:lpstr>
      <vt:lpstr>3rd  Quarter </vt:lpstr>
      <vt:lpstr>3rd  Quarter </vt:lpstr>
      <vt:lpstr>4th Quarter </vt:lpstr>
      <vt:lpstr>4th Quarter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Science With Mr. Philip Bertling</dc:title>
  <dc:creator>philip bertling</dc:creator>
  <cp:lastModifiedBy>Bertling, Philip</cp:lastModifiedBy>
  <cp:revision>15</cp:revision>
  <dcterms:created xsi:type="dcterms:W3CDTF">2017-07-29T04:41:25Z</dcterms:created>
  <dcterms:modified xsi:type="dcterms:W3CDTF">2017-07-31T20:56:55Z</dcterms:modified>
</cp:coreProperties>
</file>